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8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0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jpeg>
</file>

<file path=ppt/media/image13.jpg>
</file>

<file path=ppt/media/image14.png>
</file>

<file path=ppt/media/image15.jpeg>
</file>

<file path=ppt/media/image16.jpg>
</file>

<file path=ppt/media/image17.png>
</file>

<file path=ppt/media/image18.jpeg>
</file>

<file path=ppt/media/image19.png>
</file>

<file path=ppt/media/image2.png>
</file>

<file path=ppt/media/image20.jpg>
</file>

<file path=ppt/media/image21.jpg>
</file>

<file path=ppt/media/image22.png>
</file>

<file path=ppt/media/image23.jpg>
</file>

<file path=ppt/media/image24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898FA-AA68-4441-A042-71CFDF7641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A736EF-E96C-4956-9E1A-21D7F2BC4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768F6-F8D2-48B5-9EE7-967AFF9A6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CB6C9-1258-4755-89A9-65D6D0B0C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F438C-B763-473F-AB18-853AE5D66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1375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5E66F-06B2-455B-B561-08552AFA2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C527C8-ED25-4C0F-AF3E-8F42BDB027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07F63-3312-4F19-82BD-D9448AE7B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82381-C073-48B0-B8C8-25C7444B8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8066C-40B1-45E2-83ED-489807299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6491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69B4EB-B0FD-40FB-ABEB-D8E95EB4F8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F4D106-C999-48CE-9A51-6A0586D421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43A08-7DF1-41C1-B5FD-6BFEAAFC4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E2606D-7B3F-4F71-B39A-D2639891D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B51C1-91CE-49FB-A15E-03E06C8CC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7196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CB261-09C5-4FBC-BB4F-736A4B433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A8FA9-7773-438C-8964-AB2F7F7AF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DCFA3-988A-4898-B15F-7709344CB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624FD-CA2C-43E0-A92B-2317422E2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C1C25-C199-4B92-8520-EE95D018E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68364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A04FF-C293-4905-8077-9DA581144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020D0-933C-4D5E-AFF9-1334801A0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4F8CF-2F85-4029-939E-3BC4A5566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0EEA2-36A0-437A-AC7E-5443CFFA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7B8F0-000D-483D-9A35-6C27C4642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7328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B693A-6BDD-4909-908E-9824C53A6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9C367-844F-4C0E-A5CB-884586DB45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ADCCFD-042C-406D-A6BA-876EC6971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8F452-29B9-44FE-B217-B7483D9DA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AC46A-EBD0-4098-B44C-11FC39777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21A939-6EF1-4C4F-B867-BB5066F7E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5405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F987A-E423-4B64-8349-FCCCACCE4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1DADF-5511-4FC3-85DA-B7EB01855C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FD2E5-311C-4C90-9C0D-31E8046C4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496BEB-9DE9-4FDA-89A0-285153FE3A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680BB9-2A72-41D7-9190-775FC98A95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A19C37-1B8A-4A04-828D-CA37EA691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14C90-D205-4654-81D8-E2198BFD6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1DDFC-CDAC-4FC7-8A08-BA643DD95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2419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CCD5-59DE-47F9-9300-85F831DC4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F3F0E6-1E81-438E-B394-FE945057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BC022F-B033-4207-BC7C-C084F0D8A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B3E7C5-2A32-44E9-9BE3-7EAE29018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65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D550-63B5-400B-A75C-267385C1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4D71B2-6610-4C43-BCF7-CF06E21AA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94AFE-1A91-4BE0-9944-FEB6F02B6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1064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675C5-9567-404D-884D-323D41F42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B2715-28A6-498E-83CE-DC98355DB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75A948-7D36-40AF-9438-90AA5D5E27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2C4448-7E48-42B8-A518-B3BC1BA7C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F2572F-798D-4E3B-96F0-1173D2254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C9B115-F391-446B-8D6B-7FAF94515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9203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6F236-1EF2-4DD8-82BA-691FFF121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45646A-FE1D-412F-AC5C-3CB2B47DAF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5FB3F4-9442-480D-B614-48F45C2DB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6AE94-2948-455F-9FCE-798A36BA3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A668D-0629-4EED-86ED-247180998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2E486-4793-4431-AE5A-EC16DE21B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1476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D82304-DCCE-4DF0-B2E3-866B0917D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7B632-947C-4B95-AC12-07CBDFE59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02F68-AA77-4176-9F49-7D3FB48D07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FCCB3-B31A-4D34-9674-28AC268D9793}" type="datetimeFigureOut">
              <a:rPr lang="en-CA" smtClean="0"/>
              <a:t>2019-04-03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BD23D-164A-48DF-8BB9-34C5E289C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52BA4-36DC-4BE2-84E0-C146324C71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6B8CEF-1F5F-43DF-AE4E-94036121A04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5886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Forest-night-sky-spruce-trees-stars_-_West_Virginia_-_ForestWander.jpg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2DAAB4-AC35-4DCE-B542-29F5BD57BE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85"/>
          <a:stretch/>
        </p:blipFill>
        <p:spPr>
          <a:xfrm>
            <a:off x="-610" y="-1"/>
            <a:ext cx="6423053" cy="6858001"/>
          </a:xfrm>
          <a:prstGeom prst="rect">
            <a:avLst/>
          </a:prstGeom>
        </p:spPr>
      </p:pic>
      <p:pic>
        <p:nvPicPr>
          <p:cNvPr id="14" name="Picture 10">
            <a:extLst>
              <a:ext uri="{FF2B5EF4-FFF2-40B4-BE49-F238E27FC236}">
                <a16:creationId xmlns:a16="http://schemas.microsoft.com/office/drawing/2014/main" id="{24F266AD-725B-4A9D-B448-4C000F95C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9698BF-115F-4E39-9580-554F8A04A3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6938" y="2606703"/>
            <a:ext cx="4800261" cy="1644592"/>
          </a:xfrm>
        </p:spPr>
        <p:txBody>
          <a:bodyPr anchor="t">
            <a:normAutofit/>
          </a:bodyPr>
          <a:lstStyle/>
          <a:p>
            <a:r>
              <a:rPr lang="en-CA" sz="2800" dirty="0">
                <a:solidFill>
                  <a:srgbClr val="000000"/>
                </a:solidFill>
              </a:rPr>
              <a:t>Investigating Supermassive Black Holes and Their Variability Using Structure Functions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D00A0EC9-37E1-444A-B750-B120513DEA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594" y="6100521"/>
            <a:ext cx="1554941" cy="50172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385F89F-A092-4259-ACEC-30BC2EA1B9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831" y="6068524"/>
            <a:ext cx="1554941" cy="57403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F73E2C69-6DF7-4BAA-8A44-A7C9B59F68C7}"/>
              </a:ext>
            </a:extLst>
          </p:cNvPr>
          <p:cNvSpPr txBox="1"/>
          <p:nvPr/>
        </p:nvSpPr>
        <p:spPr>
          <a:xfrm>
            <a:off x="7532833" y="3789630"/>
            <a:ext cx="3548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By Derek Blue</a:t>
            </a:r>
          </a:p>
          <a:p>
            <a:pPr algn="ctr"/>
            <a:r>
              <a:rPr lang="en-CA" sz="1200" dirty="0"/>
              <a:t>Co-Supervised by Dr. Tina Harriott and Dr. Luigi Gallo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EB8797F-E268-452E-BEBC-2E79CB57C16E}"/>
              </a:ext>
            </a:extLst>
          </p:cNvPr>
          <p:cNvSpPr txBox="1"/>
          <p:nvPr/>
        </p:nvSpPr>
        <p:spPr>
          <a:xfrm>
            <a:off x="-915" y="6642556"/>
            <a:ext cx="3070071" cy="215444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CA" sz="700" dirty="0">
                <a:solidFill>
                  <a:schemeClr val="bg1"/>
                </a:solidFill>
              </a:rPr>
              <a:t>Image Credit: </a:t>
            </a:r>
            <a:r>
              <a:rPr lang="es-ES" sz="800" dirty="0">
                <a:solidFill>
                  <a:schemeClr val="bg1"/>
                </a:solidFill>
              </a:rPr>
              <a:t>http://hubblesite.org/image/968/news_release/2000-20</a:t>
            </a:r>
            <a:endParaRPr lang="en-CA" sz="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315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8F3252-34DB-4CC5-9218-0788061F7E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7" r="18230" b="-2"/>
          <a:stretch/>
        </p:blipFill>
        <p:spPr>
          <a:xfrm>
            <a:off x="5797543" y="10"/>
            <a:ext cx="6394152" cy="685799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475D9B69-CA12-4F50-8ED1-B3F58A9CCCDC}"/>
              </a:ext>
            </a:extLst>
          </p:cNvPr>
          <p:cNvSpPr txBox="1">
            <a:spLocks/>
          </p:cNvSpPr>
          <p:nvPr/>
        </p:nvSpPr>
        <p:spPr>
          <a:xfrm>
            <a:off x="804998" y="1541395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</a:rPr>
              <a:t>How AGN are Observed</a:t>
            </a:r>
          </a:p>
        </p:txBody>
      </p:sp>
      <p:sp>
        <p:nvSpPr>
          <p:cNvPr id="30" name="Content Placeholder 28">
            <a:extLst>
              <a:ext uri="{FF2B5EF4-FFF2-40B4-BE49-F238E27FC236}">
                <a16:creationId xmlns:a16="http://schemas.microsoft.com/office/drawing/2014/main" id="{608158E8-6AC3-4F18-B088-2007435E5C28}"/>
              </a:ext>
            </a:extLst>
          </p:cNvPr>
          <p:cNvSpPr txBox="1">
            <a:spLocks/>
          </p:cNvSpPr>
          <p:nvPr/>
        </p:nvSpPr>
        <p:spPr>
          <a:xfrm>
            <a:off x="804997" y="2272143"/>
            <a:ext cx="4706803" cy="3788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/>
            <a:r>
              <a:rPr lang="en-US" sz="2000" dirty="0">
                <a:solidFill>
                  <a:srgbClr val="000000"/>
                </a:solidFill>
              </a:rPr>
              <a:t>AGN are observed indirectly</a:t>
            </a:r>
          </a:p>
          <a:p>
            <a:pPr marL="285750"/>
            <a:r>
              <a:rPr lang="en-US" sz="2000" dirty="0">
                <a:solidFill>
                  <a:srgbClr val="000000"/>
                </a:solidFill>
              </a:rPr>
              <a:t>The process of accretion causes large amounts of UV and X-ray emission</a:t>
            </a:r>
          </a:p>
          <a:p>
            <a:pPr marL="285750"/>
            <a:r>
              <a:rPr lang="en-US" sz="2000" dirty="0">
                <a:solidFill>
                  <a:srgbClr val="000000"/>
                </a:solidFill>
              </a:rPr>
              <a:t>Satellite telescopes are used due to atmospheric absorption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8EE736-4B70-4B52-8BC5-536EDBB4BBBD}"/>
              </a:ext>
            </a:extLst>
          </p:cNvPr>
          <p:cNvSpPr txBox="1"/>
          <p:nvPr/>
        </p:nvSpPr>
        <p:spPr>
          <a:xfrm>
            <a:off x="8071960" y="0"/>
            <a:ext cx="412003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CA" sz="700" dirty="0">
                <a:solidFill>
                  <a:srgbClr val="FFFFFF"/>
                </a:solidFill>
              </a:rPr>
              <a:t>Image Credit: </a:t>
            </a:r>
            <a:r>
              <a:rPr lang="es-ES" sz="700" dirty="0">
                <a:solidFill>
                  <a:srgbClr val="FFFFFF"/>
                </a:solidFill>
              </a:rPr>
              <a:t>ESA https://www.esa.int/spaceinimages/Images/2000/11/XMM-Newton_artist_s_impression</a:t>
            </a:r>
            <a:endParaRPr lang="en-CA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089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1">
            <a:extLst>
              <a:ext uri="{FF2B5EF4-FFF2-40B4-BE49-F238E27FC236}">
                <a16:creationId xmlns:a16="http://schemas.microsoft.com/office/drawing/2014/main" id="{0F6CDC51-8D27-4BF4-AB33-7D5905E80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8905" y="3726"/>
            <a:ext cx="648309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13">
            <a:extLst>
              <a:ext uri="{FF2B5EF4-FFF2-40B4-BE49-F238E27FC236}">
                <a16:creationId xmlns:a16="http://schemas.microsoft.com/office/drawing/2014/main" id="{24FB90F3-DFB9-42D4-B851-120249962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477332-4C2B-4315-B914-59009CA8B120}"/>
              </a:ext>
            </a:extLst>
          </p:cNvPr>
          <p:cNvSpPr txBox="1">
            <a:spLocks/>
          </p:cNvSpPr>
          <p:nvPr/>
        </p:nvSpPr>
        <p:spPr>
          <a:xfrm>
            <a:off x="837419" y="1869755"/>
            <a:ext cx="5145024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dirty="0">
                <a:solidFill>
                  <a:srgbClr val="000000"/>
                </a:solidFill>
              </a:rPr>
              <a:t>How AGN are Observed</a:t>
            </a:r>
          </a:p>
        </p:txBody>
      </p:sp>
      <p:sp>
        <p:nvSpPr>
          <p:cNvPr id="22" name="Freeform 60">
            <a:extLst>
              <a:ext uri="{FF2B5EF4-FFF2-40B4-BE49-F238E27FC236}">
                <a16:creationId xmlns:a16="http://schemas.microsoft.com/office/drawing/2014/main" id="{DF4CE22F-8463-44F2-BE50-65D9B503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8720" y="0"/>
            <a:ext cx="3762182" cy="2258435"/>
          </a:xfrm>
          <a:custGeom>
            <a:avLst/>
            <a:gdLst>
              <a:gd name="connsiteX0" fmla="*/ 39946 w 3960192"/>
              <a:gd name="connsiteY0" fmla="*/ 0 h 2377300"/>
              <a:gd name="connsiteX1" fmla="*/ 3920247 w 3960192"/>
              <a:gd name="connsiteY1" fmla="*/ 0 h 2377300"/>
              <a:gd name="connsiteX2" fmla="*/ 3949969 w 3960192"/>
              <a:gd name="connsiteY2" fmla="*/ 194751 h 2377300"/>
              <a:gd name="connsiteX3" fmla="*/ 3960192 w 3960192"/>
              <a:gd name="connsiteY3" fmla="*/ 397204 h 2377300"/>
              <a:gd name="connsiteX4" fmla="*/ 1980096 w 3960192"/>
              <a:gd name="connsiteY4" fmla="*/ 2377300 h 2377300"/>
              <a:gd name="connsiteX5" fmla="*/ 0 w 3960192"/>
              <a:gd name="connsiteY5" fmla="*/ 397204 h 2377300"/>
              <a:gd name="connsiteX6" fmla="*/ 10224 w 3960192"/>
              <a:gd name="connsiteY6" fmla="*/ 194751 h 237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0192" h="2377300">
                <a:moveTo>
                  <a:pt x="39946" y="0"/>
                </a:moveTo>
                <a:lnTo>
                  <a:pt x="3920247" y="0"/>
                </a:lnTo>
                <a:lnTo>
                  <a:pt x="3949969" y="194751"/>
                </a:lnTo>
                <a:cubicBezTo>
                  <a:pt x="3956729" y="261316"/>
                  <a:pt x="3960192" y="328856"/>
                  <a:pt x="3960192" y="397204"/>
                </a:cubicBezTo>
                <a:cubicBezTo>
                  <a:pt x="3960192" y="1490781"/>
                  <a:pt x="3073673" y="2377300"/>
                  <a:pt x="1980096" y="2377300"/>
                </a:cubicBezTo>
                <a:cubicBezTo>
                  <a:pt x="886519" y="2377300"/>
                  <a:pt x="0" y="1490781"/>
                  <a:pt x="0" y="397204"/>
                </a:cubicBezTo>
                <a:cubicBezTo>
                  <a:pt x="0" y="328856"/>
                  <a:pt x="3463" y="261316"/>
                  <a:pt x="10224" y="194751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ontent Placeholder 28">
            <a:extLst>
              <a:ext uri="{FF2B5EF4-FFF2-40B4-BE49-F238E27FC236}">
                <a16:creationId xmlns:a16="http://schemas.microsoft.com/office/drawing/2014/main" id="{6E84E824-6DC6-46BE-9918-8AD242B30BDE}"/>
              </a:ext>
            </a:extLst>
          </p:cNvPr>
          <p:cNvSpPr txBox="1">
            <a:spLocks/>
          </p:cNvSpPr>
          <p:nvPr/>
        </p:nvSpPr>
        <p:spPr>
          <a:xfrm>
            <a:off x="804672" y="2421682"/>
            <a:ext cx="5145024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/>
            <a:r>
              <a:rPr lang="en-US" sz="2000" dirty="0">
                <a:solidFill>
                  <a:srgbClr val="000000"/>
                </a:solidFill>
              </a:rPr>
              <a:t>X-rays cannot be captured like optical light</a:t>
            </a:r>
          </a:p>
          <a:p>
            <a:pPr marL="285750"/>
            <a:r>
              <a:rPr lang="en-US" sz="2000" dirty="0">
                <a:solidFill>
                  <a:srgbClr val="000000"/>
                </a:solidFill>
              </a:rPr>
              <a:t>Process known as grazing incidence used</a:t>
            </a:r>
          </a:p>
          <a:p>
            <a:pPr marL="285750"/>
            <a:r>
              <a:rPr lang="en-US" sz="2000" dirty="0">
                <a:solidFill>
                  <a:srgbClr val="000000"/>
                </a:solidFill>
              </a:rPr>
              <a:t>X-ray telescopes employ many mirrors</a:t>
            </a:r>
          </a:p>
        </p:txBody>
      </p:sp>
      <p:sp>
        <p:nvSpPr>
          <p:cNvPr id="23" name="Freeform 67">
            <a:extLst>
              <a:ext uri="{FF2B5EF4-FFF2-40B4-BE49-F238E27FC236}">
                <a16:creationId xmlns:a16="http://schemas.microsoft.com/office/drawing/2014/main" id="{3FA1383B-2709-4E36-8FF8-7A737213B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7503" y="3006774"/>
            <a:ext cx="4734497" cy="3851226"/>
          </a:xfrm>
          <a:custGeom>
            <a:avLst/>
            <a:gdLst>
              <a:gd name="connsiteX0" fmla="*/ 2718646 w 4647408"/>
              <a:gd name="connsiteY0" fmla="*/ 0 h 3780384"/>
              <a:gd name="connsiteX1" fmla="*/ 4641019 w 4647408"/>
              <a:gd name="connsiteY1" fmla="*/ 796273 h 3780384"/>
              <a:gd name="connsiteX2" fmla="*/ 4647408 w 4647408"/>
              <a:gd name="connsiteY2" fmla="*/ 803303 h 3780384"/>
              <a:gd name="connsiteX3" fmla="*/ 4647408 w 4647408"/>
              <a:gd name="connsiteY3" fmla="*/ 3780384 h 3780384"/>
              <a:gd name="connsiteX4" fmla="*/ 215340 w 4647408"/>
              <a:gd name="connsiteY4" fmla="*/ 3780384 h 3780384"/>
              <a:gd name="connsiteX5" fmla="*/ 213645 w 4647408"/>
              <a:gd name="connsiteY5" fmla="*/ 3776866 h 3780384"/>
              <a:gd name="connsiteX6" fmla="*/ 0 w 4647408"/>
              <a:gd name="connsiteY6" fmla="*/ 2718646 h 3780384"/>
              <a:gd name="connsiteX7" fmla="*/ 2718646 w 4647408"/>
              <a:gd name="connsiteY7" fmla="*/ 0 h 3780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47408" h="3780384">
                <a:moveTo>
                  <a:pt x="2718646" y="0"/>
                </a:moveTo>
                <a:cubicBezTo>
                  <a:pt x="3469379" y="0"/>
                  <a:pt x="4149041" y="304295"/>
                  <a:pt x="4641019" y="796273"/>
                </a:cubicBezTo>
                <a:lnTo>
                  <a:pt x="4647408" y="803303"/>
                </a:lnTo>
                <a:lnTo>
                  <a:pt x="4647408" y="3780384"/>
                </a:lnTo>
                <a:lnTo>
                  <a:pt x="215340" y="3780384"/>
                </a:lnTo>
                <a:lnTo>
                  <a:pt x="213645" y="3776866"/>
                </a:lnTo>
                <a:cubicBezTo>
                  <a:pt x="76074" y="3451612"/>
                  <a:pt x="0" y="3094013"/>
                  <a:pt x="0" y="2718646"/>
                </a:cubicBezTo>
                <a:cubicBezTo>
                  <a:pt x="0" y="1217179"/>
                  <a:pt x="1217179" y="0"/>
                  <a:pt x="271864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9B8BDE-6CDD-4105-91A8-6F12B4CA63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374" y="119895"/>
            <a:ext cx="2764873" cy="14100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89B830-0A58-4E5B-B0BB-109F04AD59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002" y="4533028"/>
            <a:ext cx="4334998" cy="170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58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23">
            <a:extLst>
              <a:ext uri="{FF2B5EF4-FFF2-40B4-BE49-F238E27FC236}">
                <a16:creationId xmlns:a16="http://schemas.microsoft.com/office/drawing/2014/main" id="{7D8E67F2-F753-4E06-8229-4970A6725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83095" cy="6854272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EE1BDFD-564B-44A4-841A-50D6A8E75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74E234-CC36-407B-80B6-D7E1AD04F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5187" y="2214641"/>
            <a:ext cx="4977976" cy="14559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000000"/>
                </a:solidFill>
              </a:rPr>
              <a:t>Data Collection</a:t>
            </a:r>
          </a:p>
        </p:txBody>
      </p:sp>
      <p:sp>
        <p:nvSpPr>
          <p:cNvPr id="33" name="Freeform 60">
            <a:extLst>
              <a:ext uri="{FF2B5EF4-FFF2-40B4-BE49-F238E27FC236}">
                <a16:creationId xmlns:a16="http://schemas.microsoft.com/office/drawing/2014/main" id="{007B8288-68CC-4847-8419-CF535B6B7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3882" y="0"/>
            <a:ext cx="3880988" cy="2206512"/>
          </a:xfrm>
          <a:custGeom>
            <a:avLst/>
            <a:gdLst>
              <a:gd name="connsiteX0" fmla="*/ 20753 w 3960193"/>
              <a:gd name="connsiteY0" fmla="*/ 0 h 2251543"/>
              <a:gd name="connsiteX1" fmla="*/ 3939440 w 3960193"/>
              <a:gd name="connsiteY1" fmla="*/ 0 h 2251543"/>
              <a:gd name="connsiteX2" fmla="*/ 3949969 w 3960193"/>
              <a:gd name="connsiteY2" fmla="*/ 68994 h 2251543"/>
              <a:gd name="connsiteX3" fmla="*/ 3960193 w 3960193"/>
              <a:gd name="connsiteY3" fmla="*/ 271447 h 2251543"/>
              <a:gd name="connsiteX4" fmla="*/ 1980096 w 3960193"/>
              <a:gd name="connsiteY4" fmla="*/ 2251543 h 2251543"/>
              <a:gd name="connsiteX5" fmla="*/ 0 w 3960193"/>
              <a:gd name="connsiteY5" fmla="*/ 271447 h 2251543"/>
              <a:gd name="connsiteX6" fmla="*/ 10224 w 3960193"/>
              <a:gd name="connsiteY6" fmla="*/ 68994 h 225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0193" h="2251543">
                <a:moveTo>
                  <a:pt x="20753" y="0"/>
                </a:moveTo>
                <a:lnTo>
                  <a:pt x="3939440" y="0"/>
                </a:lnTo>
                <a:lnTo>
                  <a:pt x="3949969" y="68994"/>
                </a:lnTo>
                <a:cubicBezTo>
                  <a:pt x="3956730" y="135559"/>
                  <a:pt x="3960193" y="203099"/>
                  <a:pt x="3960193" y="271447"/>
                </a:cubicBezTo>
                <a:cubicBezTo>
                  <a:pt x="3960193" y="1365024"/>
                  <a:pt x="3073674" y="2251543"/>
                  <a:pt x="1980096" y="2251543"/>
                </a:cubicBezTo>
                <a:cubicBezTo>
                  <a:pt x="886519" y="2251543"/>
                  <a:pt x="0" y="1365024"/>
                  <a:pt x="0" y="271447"/>
                </a:cubicBezTo>
                <a:cubicBezTo>
                  <a:pt x="0" y="203099"/>
                  <a:pt x="3463" y="135559"/>
                  <a:pt x="10224" y="68994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CAD6BD9-A0FA-4D74-9D85-514BB3826A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026" y="213398"/>
            <a:ext cx="1857630" cy="1360715"/>
          </a:xfrm>
          <a:prstGeom prst="rect">
            <a:avLst/>
          </a:prstGeom>
        </p:spPr>
      </p:pic>
      <p:sp>
        <p:nvSpPr>
          <p:cNvPr id="34" name="Freeform 68">
            <a:extLst>
              <a:ext uri="{FF2B5EF4-FFF2-40B4-BE49-F238E27FC236}">
                <a16:creationId xmlns:a16="http://schemas.microsoft.com/office/drawing/2014/main" id="{32BA8EA8-C1B6-4309-B674-F9F399B962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12701"/>
            <a:ext cx="4942589" cy="3945299"/>
          </a:xfrm>
          <a:custGeom>
            <a:avLst/>
            <a:gdLst>
              <a:gd name="connsiteX0" fmla="*/ 2223943 w 4942589"/>
              <a:gd name="connsiteY0" fmla="*/ 0 h 3945299"/>
              <a:gd name="connsiteX1" fmla="*/ 4942589 w 4942589"/>
              <a:gd name="connsiteY1" fmla="*/ 2718646 h 3945299"/>
              <a:gd name="connsiteX2" fmla="*/ 4728945 w 4942589"/>
              <a:gd name="connsiteY2" fmla="*/ 3776866 h 3945299"/>
              <a:gd name="connsiteX3" fmla="*/ 4647806 w 4942589"/>
              <a:gd name="connsiteY3" fmla="*/ 3945299 h 3945299"/>
              <a:gd name="connsiteX4" fmla="*/ 0 w 4942589"/>
              <a:gd name="connsiteY4" fmla="*/ 3945299 h 3945299"/>
              <a:gd name="connsiteX5" fmla="*/ 0 w 4942589"/>
              <a:gd name="connsiteY5" fmla="*/ 1157971 h 3945299"/>
              <a:gd name="connsiteX6" fmla="*/ 126104 w 4942589"/>
              <a:gd name="connsiteY6" fmla="*/ 989335 h 3945299"/>
              <a:gd name="connsiteX7" fmla="*/ 2223943 w 4942589"/>
              <a:gd name="connsiteY7" fmla="*/ 0 h 3945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2589" h="3945299">
                <a:moveTo>
                  <a:pt x="2223943" y="0"/>
                </a:moveTo>
                <a:cubicBezTo>
                  <a:pt x="3725410" y="0"/>
                  <a:pt x="4942589" y="1217179"/>
                  <a:pt x="4942589" y="2718646"/>
                </a:cubicBezTo>
                <a:cubicBezTo>
                  <a:pt x="4942589" y="3094013"/>
                  <a:pt x="4866516" y="3451612"/>
                  <a:pt x="4728945" y="3776866"/>
                </a:cubicBezTo>
                <a:lnTo>
                  <a:pt x="4647806" y="3945299"/>
                </a:lnTo>
                <a:lnTo>
                  <a:pt x="0" y="3945299"/>
                </a:lnTo>
                <a:lnTo>
                  <a:pt x="0" y="1157971"/>
                </a:lnTo>
                <a:lnTo>
                  <a:pt x="126104" y="989335"/>
                </a:lnTo>
                <a:cubicBezTo>
                  <a:pt x="624744" y="385123"/>
                  <a:pt x="1379368" y="0"/>
                  <a:pt x="2223943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59ED18-7A70-47EB-B65A-91DCB8C4B06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66" y="3875314"/>
            <a:ext cx="3327637" cy="2670429"/>
          </a:xfrm>
          <a:prstGeom prst="rect">
            <a:avLst/>
          </a:prstGeom>
        </p:spPr>
      </p:pic>
      <p:sp>
        <p:nvSpPr>
          <p:cNvPr id="14" name="Content Placeholder 28">
            <a:extLst>
              <a:ext uri="{FF2B5EF4-FFF2-40B4-BE49-F238E27FC236}">
                <a16:creationId xmlns:a16="http://schemas.microsoft.com/office/drawing/2014/main" id="{AE419C77-BA46-4045-B869-FCCDB5955C79}"/>
              </a:ext>
            </a:extLst>
          </p:cNvPr>
          <p:cNvSpPr txBox="1">
            <a:spLocks/>
          </p:cNvSpPr>
          <p:nvPr/>
        </p:nvSpPr>
        <p:spPr>
          <a:xfrm>
            <a:off x="6090574" y="2421682"/>
            <a:ext cx="497757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/>
            <a:r>
              <a:rPr lang="en-US" sz="2000" dirty="0">
                <a:solidFill>
                  <a:srgbClr val="000000"/>
                </a:solidFill>
              </a:rPr>
              <a:t>Relatively flat spectra</a:t>
            </a:r>
          </a:p>
          <a:p>
            <a:pPr marL="285750"/>
            <a:r>
              <a:rPr lang="en-US" sz="2000" dirty="0">
                <a:solidFill>
                  <a:srgbClr val="000000"/>
                </a:solidFill>
              </a:rPr>
              <a:t>Telescopes record individual photon energy</a:t>
            </a:r>
          </a:p>
          <a:p>
            <a:pPr marL="285750"/>
            <a:r>
              <a:rPr lang="en-US" sz="2000" dirty="0">
                <a:solidFill>
                  <a:srgbClr val="000000"/>
                </a:solidFill>
              </a:rPr>
              <a:t>Photon counts sorted by energy level</a:t>
            </a:r>
          </a:p>
        </p:txBody>
      </p:sp>
    </p:spTree>
    <p:extLst>
      <p:ext uri="{BB962C8B-B14F-4D97-AF65-F5344CB8AC3E}">
        <p14:creationId xmlns:p14="http://schemas.microsoft.com/office/powerpoint/2010/main" val="2976385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0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E1ED1B7-5EDA-4DA7-A5E8-64F7095C2C2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1" r="10362" b="1"/>
          <a:stretch/>
        </p:blipFill>
        <p:spPr>
          <a:xfrm>
            <a:off x="5797543" y="10"/>
            <a:ext cx="639415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25F1A9-2918-4D40-9557-C85294E7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General Relativity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FA3BD-55A8-420A-80C3-15B54DD24D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4997" y="2272143"/>
            <a:ext cx="4706803" cy="378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Used in determining properties of AGN</a:t>
            </a:r>
          </a:p>
          <a:p>
            <a:r>
              <a:rPr lang="en-US" sz="2000">
                <a:solidFill>
                  <a:srgbClr val="000000"/>
                </a:solidFill>
              </a:rPr>
              <a:t>Predicts the paths light rays take in curved spacetime</a:t>
            </a:r>
          </a:p>
        </p:txBody>
      </p:sp>
    </p:spTree>
    <p:extLst>
      <p:ext uri="{BB962C8B-B14F-4D97-AF65-F5344CB8AC3E}">
        <p14:creationId xmlns:p14="http://schemas.microsoft.com/office/powerpoint/2010/main" val="102319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D04EB5D1-D024-4F67-8F72-429C348417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0878" r="26886" b="-1"/>
          <a:stretch/>
        </p:blipFill>
        <p:spPr>
          <a:xfrm>
            <a:off x="5797543" y="10"/>
            <a:ext cx="6394152" cy="685799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7D2558-D550-4C0C-A357-0EBABA685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000000"/>
                </a:solidFill>
              </a:rPr>
              <a:t>A brief introduction to space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CC38CAA5-BD15-4872-8C1E-C201E4D25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997" y="2272143"/>
            <a:ext cx="4706803" cy="3788830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Populated by Gas, Dust, and Stars</a:t>
            </a:r>
          </a:p>
          <a:p>
            <a:r>
              <a:rPr lang="en-US" sz="2000" dirty="0">
                <a:solidFill>
                  <a:srgbClr val="000000"/>
                </a:solidFill>
              </a:rPr>
              <a:t>Collections of gas, dust, and stars called galaxies</a:t>
            </a:r>
          </a:p>
          <a:p>
            <a:r>
              <a:rPr lang="en-US" sz="2000" dirty="0">
                <a:solidFill>
                  <a:srgbClr val="000000"/>
                </a:solidFill>
              </a:rPr>
              <a:t>Galaxies come in all shapes and sizes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FAFA72-96A6-42BF-906D-6CBED225D65F}"/>
              </a:ext>
            </a:extLst>
          </p:cNvPr>
          <p:cNvSpPr txBox="1"/>
          <p:nvPr/>
        </p:nvSpPr>
        <p:spPr>
          <a:xfrm>
            <a:off x="9884958" y="0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CA" sz="700" dirty="0">
                <a:solidFill>
                  <a:srgbClr val="FFFFFF"/>
                </a:solidFill>
                <a:hlinkClick r:id="rId3" tooltip="https://commons.wikimedia.org/wiki/File:Forest-night-sky-spruce-trees-stars_-_West_Virginia_-_ForestWander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CA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CA" sz="700" dirty="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CA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920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F4D44FE1-0838-44F9-A738-596B8E3872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10"/>
          <a:stretch/>
        </p:blipFill>
        <p:spPr>
          <a:xfrm>
            <a:off x="-11909" y="10"/>
            <a:ext cx="6324601" cy="6857990"/>
          </a:xfrm>
          <a:prstGeom prst="rect">
            <a:avLst/>
          </a:prstGeom>
        </p:spPr>
      </p:pic>
      <p:pic>
        <p:nvPicPr>
          <p:cNvPr id="36" name="Picture 33">
            <a:extLst>
              <a:ext uri="{FF2B5EF4-FFF2-40B4-BE49-F238E27FC236}">
                <a16:creationId xmlns:a16="http://schemas.microsoft.com/office/drawing/2014/main" id="{19AE98B8-B73A-4724-B639-017087F92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C7F39AA3-410E-49FD-AE1B-981E4128DD7F}"/>
              </a:ext>
            </a:extLst>
          </p:cNvPr>
          <p:cNvSpPr txBox="1">
            <a:spLocks/>
          </p:cNvSpPr>
          <p:nvPr/>
        </p:nvSpPr>
        <p:spPr>
          <a:xfrm>
            <a:off x="6751320" y="4560914"/>
            <a:ext cx="48691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</a:rPr>
              <a:t>Galaxies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CC38CAA5-BD15-4872-8C1E-C201E4D25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1321" y="1382165"/>
            <a:ext cx="4869179" cy="30479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800">
                <a:solidFill>
                  <a:srgbClr val="000000"/>
                </a:solidFill>
              </a:rPr>
              <a:t>Relatively dim compared to stars</a:t>
            </a:r>
          </a:p>
          <a:p>
            <a:r>
              <a:rPr lang="en-US" sz="1800">
                <a:solidFill>
                  <a:srgbClr val="000000"/>
                </a:solidFill>
              </a:rPr>
              <a:t>Originally described as “great clouds of stars”</a:t>
            </a:r>
          </a:p>
          <a:p>
            <a:r>
              <a:rPr lang="en-US" sz="1800">
                <a:solidFill>
                  <a:srgbClr val="000000"/>
                </a:solidFill>
              </a:rPr>
              <a:t>Broken into three main groups</a:t>
            </a:r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9367EF3-5BB2-44AC-8343-D20F51C00234}"/>
              </a:ext>
            </a:extLst>
          </p:cNvPr>
          <p:cNvSpPr txBox="1"/>
          <p:nvPr/>
        </p:nvSpPr>
        <p:spPr>
          <a:xfrm>
            <a:off x="0" y="6657935"/>
            <a:ext cx="348204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CA" sz="700" dirty="0">
                <a:solidFill>
                  <a:srgbClr val="FFFFFF"/>
                </a:solidFill>
              </a:rPr>
              <a:t>Image Credit: </a:t>
            </a:r>
            <a:r>
              <a:rPr lang="es-ES" sz="700" dirty="0">
                <a:solidFill>
                  <a:srgbClr val="FFFFFF"/>
                </a:solidFill>
              </a:rPr>
              <a:t>ESA/Hubble &amp; NASA - https://www.spacetelescope.org/images/heic1107a/</a:t>
            </a:r>
            <a:endParaRPr lang="en-CA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841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EBF8CA-B259-4E89-98B0-AC0E5DFAA2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38" b="9893"/>
          <a:stretch/>
        </p:blipFill>
        <p:spPr>
          <a:xfrm>
            <a:off x="20" y="956097"/>
            <a:ext cx="12191980" cy="539590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524F638-49D5-4276-BFCF-0E486888E220}"/>
              </a:ext>
            </a:extLst>
          </p:cNvPr>
          <p:cNvSpPr/>
          <p:nvPr/>
        </p:nvSpPr>
        <p:spPr>
          <a:xfrm>
            <a:off x="232984" y="314325"/>
            <a:ext cx="5986841" cy="3238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ACBA3B-D797-49AF-888F-20E9F60B2953}"/>
              </a:ext>
            </a:extLst>
          </p:cNvPr>
          <p:cNvSpPr txBox="1"/>
          <p:nvPr/>
        </p:nvSpPr>
        <p:spPr>
          <a:xfrm>
            <a:off x="0" y="6657945"/>
            <a:ext cx="470535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CA" sz="700" dirty="0"/>
              <a:t>Image Credit: https://commons.wikimedia.org/wiki/File:Hubble\_\_de\_Vaucouleurs\_Galaxy\_Morphology\_Diagram.png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7F39AA3-410E-49FD-AE1B-981E4128DD7F}"/>
              </a:ext>
            </a:extLst>
          </p:cNvPr>
          <p:cNvSpPr txBox="1">
            <a:spLocks/>
          </p:cNvSpPr>
          <p:nvPr/>
        </p:nvSpPr>
        <p:spPr>
          <a:xfrm>
            <a:off x="333374" y="716384"/>
            <a:ext cx="4985959" cy="8223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/>
              <a:t>Galaxy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699292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5CF705-45B2-470B-8F85-1FB0D64BB2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5" b="5"/>
          <a:stretch/>
        </p:blipFill>
        <p:spPr>
          <a:xfrm>
            <a:off x="8007861" y="1"/>
            <a:ext cx="4184139" cy="4247004"/>
          </a:xfrm>
          <a:custGeom>
            <a:avLst/>
            <a:gdLst>
              <a:gd name="connsiteX0" fmla="*/ 807468 w 4184139"/>
              <a:gd name="connsiteY0" fmla="*/ 0 h 4247004"/>
              <a:gd name="connsiteX1" fmla="*/ 4068803 w 4184139"/>
              <a:gd name="connsiteY1" fmla="*/ 0 h 4247004"/>
              <a:gd name="connsiteX2" fmla="*/ 4162158 w 4184139"/>
              <a:gd name="connsiteY2" fmla="*/ 84846 h 4247004"/>
              <a:gd name="connsiteX3" fmla="*/ 4184139 w 4184139"/>
              <a:gd name="connsiteY3" fmla="*/ 109032 h 4247004"/>
              <a:gd name="connsiteX4" fmla="*/ 4184139 w 4184139"/>
              <a:gd name="connsiteY4" fmla="*/ 3508705 h 4247004"/>
              <a:gd name="connsiteX5" fmla="*/ 4162158 w 4184139"/>
              <a:gd name="connsiteY5" fmla="*/ 3532891 h 4247004"/>
              <a:gd name="connsiteX6" fmla="*/ 2438135 w 4184139"/>
              <a:gd name="connsiteY6" fmla="*/ 4247004 h 4247004"/>
              <a:gd name="connsiteX7" fmla="*/ 0 w 4184139"/>
              <a:gd name="connsiteY7" fmla="*/ 1808869 h 4247004"/>
              <a:gd name="connsiteX8" fmla="*/ 714113 w 4184139"/>
              <a:gd name="connsiteY8" fmla="*/ 84846 h 424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84139" h="4247004">
                <a:moveTo>
                  <a:pt x="807468" y="0"/>
                </a:moveTo>
                <a:lnTo>
                  <a:pt x="4068803" y="0"/>
                </a:lnTo>
                <a:lnTo>
                  <a:pt x="4162158" y="84846"/>
                </a:lnTo>
                <a:lnTo>
                  <a:pt x="4184139" y="109032"/>
                </a:lnTo>
                <a:lnTo>
                  <a:pt x="4184139" y="3508705"/>
                </a:lnTo>
                <a:lnTo>
                  <a:pt x="4162158" y="3532891"/>
                </a:lnTo>
                <a:cubicBezTo>
                  <a:pt x="3720942" y="3974107"/>
                  <a:pt x="3111408" y="4247004"/>
                  <a:pt x="2438135" y="4247004"/>
                </a:cubicBezTo>
                <a:cubicBezTo>
                  <a:pt x="1091590" y="4247004"/>
                  <a:pt x="0" y="3155414"/>
                  <a:pt x="0" y="1808869"/>
                </a:cubicBezTo>
                <a:cubicBezTo>
                  <a:pt x="0" y="1135596"/>
                  <a:pt x="272898" y="526062"/>
                  <a:pt x="714113" y="84846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E6A2F30-7519-4C8F-A5E4-DD1E3AC2C5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8350"/>
          <a:stretch/>
        </p:blipFill>
        <p:spPr>
          <a:xfrm>
            <a:off x="3834182" y="1"/>
            <a:ext cx="4215670" cy="3381796"/>
          </a:xfrm>
          <a:custGeom>
            <a:avLst/>
            <a:gdLst>
              <a:gd name="connsiteX0" fmla="*/ 431362 w 4215670"/>
              <a:gd name="connsiteY0" fmla="*/ 0 h 3381796"/>
              <a:gd name="connsiteX1" fmla="*/ 3784309 w 4215670"/>
              <a:gd name="connsiteY1" fmla="*/ 0 h 3381796"/>
              <a:gd name="connsiteX2" fmla="*/ 3855685 w 4215670"/>
              <a:gd name="connsiteY2" fmla="*/ 95451 h 3381796"/>
              <a:gd name="connsiteX3" fmla="*/ 4215670 w 4215670"/>
              <a:gd name="connsiteY3" fmla="*/ 1273961 h 3381796"/>
              <a:gd name="connsiteX4" fmla="*/ 2107836 w 4215670"/>
              <a:gd name="connsiteY4" fmla="*/ 3381796 h 3381796"/>
              <a:gd name="connsiteX5" fmla="*/ 0 w 4215670"/>
              <a:gd name="connsiteY5" fmla="*/ 1273961 h 3381796"/>
              <a:gd name="connsiteX6" fmla="*/ 359986 w 4215670"/>
              <a:gd name="connsiteY6" fmla="*/ 95451 h 3381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15670" h="3381796">
                <a:moveTo>
                  <a:pt x="431362" y="0"/>
                </a:moveTo>
                <a:lnTo>
                  <a:pt x="3784309" y="0"/>
                </a:lnTo>
                <a:lnTo>
                  <a:pt x="3855685" y="95451"/>
                </a:lnTo>
                <a:cubicBezTo>
                  <a:pt x="4082961" y="431863"/>
                  <a:pt x="4215670" y="837414"/>
                  <a:pt x="4215670" y="1273961"/>
                </a:cubicBezTo>
                <a:cubicBezTo>
                  <a:pt x="4215670" y="2438087"/>
                  <a:pt x="3271960" y="3381796"/>
                  <a:pt x="2107836" y="3381796"/>
                </a:cubicBezTo>
                <a:cubicBezTo>
                  <a:pt x="943711" y="3381796"/>
                  <a:pt x="0" y="2438087"/>
                  <a:pt x="0" y="1273961"/>
                </a:cubicBezTo>
                <a:cubicBezTo>
                  <a:pt x="0" y="837414"/>
                  <a:pt x="132710" y="431863"/>
                  <a:pt x="359986" y="95451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F5714D-6545-4070-BBFA-D2332013EA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2"/>
          <a:stretch/>
        </p:blipFill>
        <p:spPr>
          <a:xfrm>
            <a:off x="1" y="1337091"/>
            <a:ext cx="5190767" cy="5530385"/>
          </a:xfrm>
          <a:custGeom>
            <a:avLst/>
            <a:gdLst>
              <a:gd name="connsiteX0" fmla="*/ 1986067 w 5190767"/>
              <a:gd name="connsiteY0" fmla="*/ 0 h 5530385"/>
              <a:gd name="connsiteX1" fmla="*/ 5190767 w 5190767"/>
              <a:gd name="connsiteY1" fmla="*/ 3204701 h 5530385"/>
              <a:gd name="connsiteX2" fmla="*/ 4252132 w 5190767"/>
              <a:gd name="connsiteY2" fmla="*/ 5470767 h 5530385"/>
              <a:gd name="connsiteX3" fmla="*/ 4186536 w 5190767"/>
              <a:gd name="connsiteY3" fmla="*/ 5530385 h 5530385"/>
              <a:gd name="connsiteX4" fmla="*/ 0 w 5190767"/>
              <a:gd name="connsiteY4" fmla="*/ 5530385 h 5530385"/>
              <a:gd name="connsiteX5" fmla="*/ 0 w 5190767"/>
              <a:gd name="connsiteY5" fmla="*/ 692598 h 5530385"/>
              <a:gd name="connsiteX6" fmla="*/ 194287 w 5190767"/>
              <a:gd name="connsiteY6" fmla="*/ 547313 h 5530385"/>
              <a:gd name="connsiteX7" fmla="*/ 1986067 w 5190767"/>
              <a:gd name="connsiteY7" fmla="*/ 0 h 5530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767" h="5530385">
                <a:moveTo>
                  <a:pt x="1986067" y="0"/>
                </a:moveTo>
                <a:cubicBezTo>
                  <a:pt x="3755974" y="0"/>
                  <a:pt x="5190767" y="1434794"/>
                  <a:pt x="5190767" y="3204701"/>
                </a:cubicBezTo>
                <a:cubicBezTo>
                  <a:pt x="5190767" y="4089655"/>
                  <a:pt x="4832069" y="4890830"/>
                  <a:pt x="4252132" y="5470767"/>
                </a:cubicBezTo>
                <a:lnTo>
                  <a:pt x="4186536" y="5530385"/>
                </a:lnTo>
                <a:lnTo>
                  <a:pt x="0" y="5530385"/>
                </a:lnTo>
                <a:lnTo>
                  <a:pt x="0" y="692598"/>
                </a:lnTo>
                <a:lnTo>
                  <a:pt x="194287" y="547313"/>
                </a:lnTo>
                <a:cubicBezTo>
                  <a:pt x="705761" y="201768"/>
                  <a:pt x="1322351" y="0"/>
                  <a:pt x="1986067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603FC70-67D9-49EF-983C-3853BF2B4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B2C5969-6069-4CE4-9C7F-BFED89459E88}"/>
              </a:ext>
            </a:extLst>
          </p:cNvPr>
          <p:cNvSpPr txBox="1">
            <a:spLocks/>
          </p:cNvSpPr>
          <p:nvPr/>
        </p:nvSpPr>
        <p:spPr>
          <a:xfrm>
            <a:off x="5190767" y="5059192"/>
            <a:ext cx="6201111" cy="11606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3200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Galaxy Examples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0575B90-62A7-46AB-BD2D-AAB0E0776C0A}"/>
              </a:ext>
            </a:extLst>
          </p:cNvPr>
          <p:cNvSpPr txBox="1"/>
          <p:nvPr/>
        </p:nvSpPr>
        <p:spPr>
          <a:xfrm>
            <a:off x="0" y="6657945"/>
            <a:ext cx="277992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CA" sz="700" dirty="0">
                <a:solidFill>
                  <a:srgbClr val="FFFFFF"/>
                </a:solidFill>
              </a:rPr>
              <a:t>Image Credits: </a:t>
            </a:r>
            <a:r>
              <a:rPr lang="es-ES" sz="700" dirty="0">
                <a:solidFill>
                  <a:srgbClr val="FFFFFF"/>
                </a:solidFill>
              </a:rPr>
              <a:t>ESA/Hubble &amp; NASA - https://www.spacetelescope.org</a:t>
            </a:r>
            <a:endParaRPr lang="en-CA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9714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96A3700-4FC1-4F43-B996-6067CC6158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06" r="12141" b="2"/>
          <a:stretch/>
        </p:blipFill>
        <p:spPr>
          <a:xfrm>
            <a:off x="5797543" y="10"/>
            <a:ext cx="6394152" cy="685799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475D9B69-CA12-4F50-8ED1-B3F58A9CCCDC}"/>
              </a:ext>
            </a:extLst>
          </p:cNvPr>
          <p:cNvSpPr txBox="1">
            <a:spLocks/>
          </p:cNvSpPr>
          <p:nvPr/>
        </p:nvSpPr>
        <p:spPr>
          <a:xfrm>
            <a:off x="804998" y="798445"/>
            <a:ext cx="4803636" cy="1311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>
                <a:solidFill>
                  <a:srgbClr val="000000"/>
                </a:solidFill>
              </a:rPr>
              <a:t>Active Galaxies</a:t>
            </a:r>
          </a:p>
        </p:txBody>
      </p:sp>
      <p:sp>
        <p:nvSpPr>
          <p:cNvPr id="30" name="Content Placeholder 28">
            <a:extLst>
              <a:ext uri="{FF2B5EF4-FFF2-40B4-BE49-F238E27FC236}">
                <a16:creationId xmlns:a16="http://schemas.microsoft.com/office/drawing/2014/main" id="{608158E8-6AC3-4F18-B088-2007435E5C28}"/>
              </a:ext>
            </a:extLst>
          </p:cNvPr>
          <p:cNvSpPr txBox="1">
            <a:spLocks/>
          </p:cNvSpPr>
          <p:nvPr/>
        </p:nvSpPr>
        <p:spPr>
          <a:xfrm>
            <a:off x="804997" y="2272143"/>
            <a:ext cx="4706803" cy="3788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solidFill>
                  <a:srgbClr val="000000"/>
                </a:solidFill>
              </a:rPr>
              <a:t>Extremely bright centers</a:t>
            </a:r>
          </a:p>
          <a:p>
            <a:r>
              <a:rPr lang="en-US" sz="2000">
                <a:solidFill>
                  <a:srgbClr val="000000"/>
                </a:solidFill>
              </a:rPr>
              <a:t>Hosts to supermassive black holes</a:t>
            </a:r>
          </a:p>
          <a:p>
            <a:r>
              <a:rPr lang="en-US" sz="2000">
                <a:solidFill>
                  <a:srgbClr val="000000"/>
                </a:solidFill>
              </a:rPr>
              <a:t>Central black hole actively accreting</a:t>
            </a:r>
          </a:p>
          <a:p>
            <a:r>
              <a:rPr lang="en-US" sz="2000">
                <a:solidFill>
                  <a:srgbClr val="000000"/>
                </a:solidFill>
              </a:rPr>
              <a:t>Highly variable spectra</a:t>
            </a:r>
          </a:p>
          <a:p>
            <a:r>
              <a:rPr lang="en-US" sz="2000">
                <a:solidFill>
                  <a:srgbClr val="000000"/>
                </a:solidFill>
              </a:rPr>
              <a:t>Central engines called Active Galactic Nuclei (AGN)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A5F3F8-82F1-4E6B-B969-82F6F50959BE}"/>
              </a:ext>
            </a:extLst>
          </p:cNvPr>
          <p:cNvSpPr txBox="1"/>
          <p:nvPr/>
        </p:nvSpPr>
        <p:spPr>
          <a:xfrm>
            <a:off x="8742016" y="0"/>
            <a:ext cx="344998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CA" sz="700" dirty="0">
                <a:solidFill>
                  <a:srgbClr val="FFFFFF"/>
                </a:solidFill>
              </a:rPr>
              <a:t>Image Credit: </a:t>
            </a:r>
            <a:r>
              <a:rPr lang="es-ES" sz="700" dirty="0">
                <a:solidFill>
                  <a:srgbClr val="FFFFFF"/>
                </a:solidFill>
              </a:rPr>
              <a:t>ESA/Hubble &amp; NASA - https://www.spacetelescope.org/images/heic0604d/</a:t>
            </a:r>
            <a:endParaRPr lang="en-CA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187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9D93B-CDCF-480D-99AA-3E5EFED917B1}"/>
              </a:ext>
            </a:extLst>
          </p:cNvPr>
          <p:cNvSpPr txBox="1">
            <a:spLocks/>
          </p:cNvSpPr>
          <p:nvPr/>
        </p:nvSpPr>
        <p:spPr>
          <a:xfrm>
            <a:off x="747334" y="2281268"/>
            <a:ext cx="4805996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The Unified Model</a:t>
            </a:r>
            <a:endParaRPr lang="en-US" kern="1200" dirty="0">
              <a:solidFill>
                <a:srgbClr val="00000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F2139D-5E5E-481E-9903-40268DF807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969" y="757563"/>
            <a:ext cx="6894031" cy="5342874"/>
          </a:xfrm>
          <a:prstGeom prst="rect">
            <a:avLst/>
          </a:prstGeom>
        </p:spPr>
      </p:pic>
      <p:sp>
        <p:nvSpPr>
          <p:cNvPr id="21" name="Content Placeholder 28">
            <a:extLst>
              <a:ext uri="{FF2B5EF4-FFF2-40B4-BE49-F238E27FC236}">
                <a16:creationId xmlns:a16="http://schemas.microsoft.com/office/drawing/2014/main" id="{CB2142D7-7ED4-4398-A079-ED87D71FA19C}"/>
              </a:ext>
            </a:extLst>
          </p:cNvPr>
          <p:cNvSpPr txBox="1">
            <a:spLocks/>
          </p:cNvSpPr>
          <p:nvPr/>
        </p:nvSpPr>
        <p:spPr>
          <a:xfrm>
            <a:off x="747334" y="1905027"/>
            <a:ext cx="4869179" cy="30479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000000"/>
                </a:solidFill>
              </a:rPr>
              <a:t>AGN brightness attributed to accretion</a:t>
            </a:r>
          </a:p>
          <a:p>
            <a:r>
              <a:rPr lang="en-US" sz="1800" dirty="0">
                <a:solidFill>
                  <a:srgbClr val="000000"/>
                </a:solidFill>
              </a:rPr>
              <a:t>Viewing angle affects spectral energy distribution</a:t>
            </a:r>
          </a:p>
          <a:p>
            <a:r>
              <a:rPr lang="en-US" sz="1800" dirty="0">
                <a:solidFill>
                  <a:srgbClr val="000000"/>
                </a:solidFill>
              </a:rPr>
              <a:t>Type of AGN determined by viewing angle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9E57DF-426B-4E29-BBA0-6B1C2C2F6D26}"/>
              </a:ext>
            </a:extLst>
          </p:cNvPr>
          <p:cNvSpPr txBox="1"/>
          <p:nvPr/>
        </p:nvSpPr>
        <p:spPr>
          <a:xfrm>
            <a:off x="9416446" y="6657945"/>
            <a:ext cx="277555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CA" sz="700" dirty="0"/>
              <a:t>Image Credit: https://fermi.gsfc.nasa.gov/science/eteu/agn/figure1.jpg</a:t>
            </a:r>
          </a:p>
        </p:txBody>
      </p:sp>
    </p:spTree>
    <p:extLst>
      <p:ext uri="{BB962C8B-B14F-4D97-AF65-F5344CB8AC3E}">
        <p14:creationId xmlns:p14="http://schemas.microsoft.com/office/powerpoint/2010/main" val="2762133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2B1270-B918-4A81-AF4A-944884E79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574" y="14887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>
                <a:solidFill>
                  <a:srgbClr val="000000"/>
                </a:solidFill>
              </a:rPr>
              <a:t>Black Holes</a:t>
            </a:r>
          </a:p>
        </p:txBody>
      </p:sp>
      <p:sp>
        <p:nvSpPr>
          <p:cNvPr id="29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8D9D348-0DC3-4AF5-A409-4D74067761B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04"/>
          <a:stretch/>
        </p:blipFill>
        <p:spPr>
          <a:xfrm>
            <a:off x="20" y="907231"/>
            <a:ext cx="4838021" cy="5063738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1731DE-58F4-46AB-A7AE-C5CE8C8A5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0573" y="1907332"/>
            <a:ext cx="4977578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Extremely compact objects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Masses many times that of the Sun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So massive their gravitational wells affect light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ED0615-CA9B-4F50-A76B-4790C7BF337F}"/>
              </a:ext>
            </a:extLst>
          </p:cNvPr>
          <p:cNvSpPr txBox="1"/>
          <p:nvPr/>
        </p:nvSpPr>
        <p:spPr>
          <a:xfrm>
            <a:off x="0" y="6678145"/>
            <a:ext cx="376898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CA" sz="700" dirty="0"/>
              <a:t>Image Credit: </a:t>
            </a:r>
            <a:r>
              <a:rPr lang="es-ES" sz="700" dirty="0"/>
              <a:t>ESA/Hubble &amp; NASA - https://www.spacetelescope.org/images/cygx1\_illust\_orig/</a:t>
            </a:r>
          </a:p>
        </p:txBody>
      </p:sp>
    </p:spTree>
    <p:extLst>
      <p:ext uri="{BB962C8B-B14F-4D97-AF65-F5344CB8AC3E}">
        <p14:creationId xmlns:p14="http://schemas.microsoft.com/office/powerpoint/2010/main" val="3628657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E118D92-246F-479C-8611-FB22DF0BB44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4" r="15095" b="2"/>
          <a:stretch/>
        </p:blipFill>
        <p:spPr>
          <a:xfrm>
            <a:off x="-11909" y="10"/>
            <a:ext cx="6324601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AE98B8-B73A-4724-B639-017087F92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12ABBC-A0CC-485B-B61F-508576F0C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7756" y="1531964"/>
            <a:ext cx="4869179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>
                <a:solidFill>
                  <a:srgbClr val="000000"/>
                </a:solidFill>
              </a:rPr>
              <a:t>Types Of Black Holes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2ED65BFE-56C8-4F84-B2FD-971ECB9E728F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6817757" y="2363240"/>
                <a:ext cx="4869179" cy="3047946"/>
              </a:xfrm>
            </p:spPr>
            <p:txBody>
              <a:bodyPr vert="horz" lIns="91440" tIns="45720" rIns="91440" bIns="45720" rtlCol="0" anchor="b">
                <a:normAutofit/>
              </a:bodyPr>
              <a:lstStyle/>
              <a:p>
                <a:pPr indent="-22860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solidFill>
                      <a:srgbClr val="000000"/>
                    </a:solidFill>
                  </a:rPr>
                  <a:t>Determined by mass and activity</a:t>
                </a:r>
              </a:p>
              <a:p>
                <a:pPr indent="-22860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solidFill>
                      <a:srgbClr val="000000"/>
                    </a:solidFill>
                  </a:rPr>
                  <a:t>Stellar-Mass</a:t>
                </a:r>
              </a:p>
              <a:p>
                <a:pPr lvl="1" indent="-2286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CA" sz="16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3−</m:t>
                    </m:r>
                    <m:sSup>
                      <m:sSupPr>
                        <m:ctrlP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⨀</m:t>
                        </m:r>
                      </m:sub>
                    </m:sSub>
                  </m:oMath>
                </a14:m>
                <a:endParaRPr lang="en-US" sz="1800" dirty="0">
                  <a:solidFill>
                    <a:srgbClr val="000000"/>
                  </a:solidFill>
                </a:endParaRPr>
              </a:p>
              <a:p>
                <a:pPr indent="-22860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solidFill>
                      <a:srgbClr val="000000"/>
                    </a:solidFill>
                  </a:rPr>
                  <a:t>Intermediate-Mass</a:t>
                </a:r>
              </a:p>
              <a:p>
                <a:pPr lvl="1" indent="-2286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CA" sz="16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sSub>
                      <m:sSubPr>
                        <m:ctrlP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⨀</m:t>
                        </m:r>
                      </m:sub>
                    </m:sSub>
                  </m:oMath>
                </a14:m>
                <a:endParaRPr lang="en-US" sz="1800" dirty="0">
                  <a:solidFill>
                    <a:srgbClr val="000000"/>
                  </a:solidFill>
                </a:endParaRPr>
              </a:p>
              <a:p>
                <a:pPr indent="-22860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solidFill>
                      <a:srgbClr val="000000"/>
                    </a:solidFill>
                  </a:rPr>
                  <a:t>Supermassive</a:t>
                </a:r>
              </a:p>
              <a:p>
                <a:pPr lvl="1" indent="-2286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sSub>
                      <m:sSubPr>
                        <m:ctrlP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CA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⨀</m:t>
                        </m:r>
                      </m:sub>
                    </m:sSub>
                  </m:oMath>
                </a14:m>
                <a:r>
                  <a:rPr lang="en-US" sz="1800" dirty="0">
                    <a:solidFill>
                      <a:srgbClr val="000000"/>
                    </a:solidFill>
                  </a:rPr>
                  <a:t> and larger</a:t>
                </a:r>
              </a:p>
            </p:txBody>
          </p:sp>
        </mc:Choice>
        <mc:Fallback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2ED65BFE-56C8-4F84-B2FD-971ECB9E72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6817757" y="2363240"/>
                <a:ext cx="4869179" cy="3047946"/>
              </a:xfrm>
              <a:blipFill>
                <a:blip r:embed="rId4"/>
                <a:stretch>
                  <a:fillRect l="-751" b="-320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BE65C0A9-5AA9-4BBB-9B12-B73BA330A01A}"/>
              </a:ext>
            </a:extLst>
          </p:cNvPr>
          <p:cNvSpPr txBox="1"/>
          <p:nvPr/>
        </p:nvSpPr>
        <p:spPr>
          <a:xfrm>
            <a:off x="-11909" y="6657935"/>
            <a:ext cx="328968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CA" sz="700" dirty="0">
                <a:solidFill>
                  <a:srgbClr val="FFFFFF"/>
                </a:solidFill>
              </a:rPr>
              <a:t>Image Credit: </a:t>
            </a:r>
            <a:r>
              <a:rPr lang="es-ES" sz="700" dirty="0">
                <a:solidFill>
                  <a:srgbClr val="FFFFFF"/>
                </a:solidFill>
              </a:rPr>
              <a:t>https://www.britannica.com/science/black-hole/media/67925/196036</a:t>
            </a:r>
          </a:p>
        </p:txBody>
      </p:sp>
    </p:spTree>
    <p:extLst>
      <p:ext uri="{BB962C8B-B14F-4D97-AF65-F5344CB8AC3E}">
        <p14:creationId xmlns:p14="http://schemas.microsoft.com/office/powerpoint/2010/main" val="1480742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456</Words>
  <Application>Microsoft Office PowerPoint</Application>
  <PresentationFormat>Widescreen</PresentationFormat>
  <Paragraphs>60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Investigating Supermassive Black Holes and Their Variability Using Structure Functions</vt:lpstr>
      <vt:lpstr>A brief introduction to space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Black Holes</vt:lpstr>
      <vt:lpstr>Types Of Black Holes</vt:lpstr>
      <vt:lpstr>PowerPoint Presentation</vt:lpstr>
      <vt:lpstr>PowerPoint Presentation</vt:lpstr>
      <vt:lpstr>Data Collection</vt:lpstr>
      <vt:lpstr>General Relativity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Investigating Supermassive Black Holes and Their Variability Using Structure Functions</dc:title>
  <dc:creator>Derek Blue</dc:creator>
  <cp:lastModifiedBy>Derek Blue</cp:lastModifiedBy>
  <cp:revision>1</cp:revision>
  <dcterms:created xsi:type="dcterms:W3CDTF">2019-04-04T04:04:39Z</dcterms:created>
  <dcterms:modified xsi:type="dcterms:W3CDTF">2019-04-04T04:04:51Z</dcterms:modified>
</cp:coreProperties>
</file>